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56" r:id="rId2"/>
    <p:sldId id="260" r:id="rId3"/>
    <p:sldId id="261" r:id="rId4"/>
    <p:sldId id="262" r:id="rId5"/>
    <p:sldId id="263" r:id="rId6"/>
    <p:sldId id="267" r:id="rId7"/>
    <p:sldId id="268" r:id="rId8"/>
    <p:sldId id="264" r:id="rId9"/>
    <p:sldId id="266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A9B6"/>
    <a:srgbClr val="A9D4AB"/>
    <a:srgbClr val="7BB8B6"/>
    <a:srgbClr val="79B4B2"/>
    <a:srgbClr val="67ADB6"/>
    <a:srgbClr val="82B8B1"/>
    <a:srgbClr val="88BAAF"/>
    <a:srgbClr val="61AAB7"/>
    <a:srgbClr val="AAD6AE"/>
    <a:srgbClr val="7DB9B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DEE06-8CC1-43F8-93A8-7889ACA9E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E666B2-1A6E-4AC9-9A6B-961CBE2E1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4E02FE-F348-478E-8BDC-A8AEF92F9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9DB6B-4AAE-4475-8B25-B5D694A1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291AC-CAF8-46C3-8C6D-207C4682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1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0F164-9B73-4711-8829-40789BA49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BB9218-1B4D-42AA-B87D-C1A000DBE5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B495A4-B122-4F92-931C-A93522E5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018F6A-9334-4C3C-83D2-52358D4F4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E2C8F-A3B2-40AA-B95E-AB3CB1098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0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32B3B4-9BED-4E87-AD57-E721AD72AD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9940EB-A7CB-4191-9D14-1EAC520D6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F5D7ED-E62A-4FB1-9CAA-C4813E0A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350D8-AE60-413C-B15E-04586B4D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CF518-DA57-4D04-8831-72DD7072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9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8D907-ED1F-4B67-879D-907BF1E4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1B6D4F-47D3-4A6B-BF8C-2F9B2FB52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18288D-50D6-4D98-B86C-2967390D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4560A-2888-403A-AF54-A62C78FF6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D3E1E3-8D09-4D72-BCB6-91AB1EE50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4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A0103-9B78-47E0-BDF0-A5D746DF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6C87C0-80F2-45B8-92F2-EB2D9C0B5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17D2E1-9AEB-4498-929D-5CF5E348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A57712-9573-40DE-86FE-8527C3444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310AD7-C732-48B5-9E23-206FC4DA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55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17D99-CB9A-4A84-9B42-14001726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0F8D18-8B3B-4FEE-8FB0-BDE411F8D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0E6EF1-E4F5-429E-BCC5-81A11649E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1E4B67-6819-48D4-8CF3-F567C8E7B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298A9E-942B-436F-AECB-A5E35A93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B0F86B-A6A2-4C74-85A9-6E82C8828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2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D56F9E-1F71-4FD1-ADD1-92A311F7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A0DB1A-3A4C-4FDF-984E-BC777390D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C6D22D-AF14-48E9-9948-20FF8252A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C859C7-967F-4DAD-8D5B-24D2F0DB5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F8BAC64-F912-4637-B42E-E3C611ACF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22316A-19F3-4510-9F25-5CA127527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C81F7A-BD68-4AD6-A8CD-C4153F83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7AC5D1-1141-4599-8E2F-9596F11A8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93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7DF62-02DB-47A2-BAC2-4BF9E859F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1A05E9-E312-43BA-AEA4-460A51E4C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C5C5B7-1798-48C7-B561-CFEBE1DB9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3BE96A-EDBC-4E25-8BF7-6AE2933C3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5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296576-0BE5-49A0-9065-C569D1CE1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9A1208-6104-4874-805C-5BCFB790F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874480-4EEF-411A-840A-C935F7170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15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26B5A-2A08-4091-8881-71CD56E5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9ACE82-7D50-4682-88BB-F1DCA82BB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238EA0-1EB7-44B9-98E8-E9CF3A069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46C910-FA18-4E91-917F-B6AF9769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EC249C-A482-4465-A29A-974EBE8A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B17F3D-6DD1-4DCA-9C37-FD6885E9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0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A5042-8E1C-4B9C-895E-36BBC0C8E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666D25-8B71-4DCB-B0CF-136F6894D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C349E9-B23D-442C-8E06-D0C075901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B0BBF5-857B-48D3-B8D9-E793DF0A2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BB6B12-F7C2-4263-8DFA-DDF21CA72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FE8F07-B746-4127-9062-447B1D08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4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9AE4CA-5421-45F2-9B7F-6E724BA2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A5BAB-2A50-43EB-BD7A-B53D7B5A4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84C56A-F53D-4AD0-B068-B92E9E5AE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10/16/2017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A5A4C-DB2F-4A8A-9B28-F7CEFE29CE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E0348C-6530-4C28-9247-17F987BB4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99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37430C-86E0-4DDD-9E20-9AD49FC3A722}"/>
              </a:ext>
            </a:extLst>
          </p:cNvPr>
          <p:cNvGrpSpPr/>
          <p:nvPr/>
        </p:nvGrpSpPr>
        <p:grpSpPr>
          <a:xfrm>
            <a:off x="-1087" y="0"/>
            <a:ext cx="12194174" cy="6858000"/>
            <a:chOff x="0" y="0"/>
            <a:chExt cx="12194174" cy="6858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C4B4218-DF14-44CE-A470-CA6AC2C21462}"/>
                </a:ext>
              </a:extLst>
            </p:cNvPr>
            <p:cNvSpPr/>
            <p:nvPr/>
          </p:nvSpPr>
          <p:spPr>
            <a:xfrm>
              <a:off x="4348" y="0"/>
              <a:ext cx="12189826" cy="6858000"/>
            </a:xfrm>
            <a:prstGeom prst="rect">
              <a:avLst/>
            </a:prstGeom>
            <a:gradFill flip="none" rotWithShape="1">
              <a:gsLst>
                <a:gs pos="22000">
                  <a:srgbClr val="9DCA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AD5AB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A1F8F41-BE53-4102-9B81-D0A53563E2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41"/>
            <a:stretch/>
          </p:blipFill>
          <p:spPr>
            <a:xfrm>
              <a:off x="8336549" y="0"/>
              <a:ext cx="3857625" cy="2136913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A5E6F75-C1C3-4ABD-9DB1-7DB4EB065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775" t="76667"/>
            <a:stretch/>
          </p:blipFill>
          <p:spPr>
            <a:xfrm>
              <a:off x="10565296" y="5257800"/>
              <a:ext cx="1628878" cy="1600200"/>
            </a:xfrm>
            <a:prstGeom prst="rect">
              <a:avLst/>
            </a:prstGeom>
            <a:gradFill>
              <a:gsLst>
                <a:gs pos="22000">
                  <a:srgbClr val="A5D2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9D5AC"/>
                </a:gs>
              </a:gsLst>
              <a:lin ang="16200000" scaled="1"/>
            </a:gradFill>
            <a:effectLst>
              <a:softEdge rad="254000"/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3418CD4-82F3-4CC5-83BD-2328DC3947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009" r="60607"/>
            <a:stretch/>
          </p:blipFill>
          <p:spPr>
            <a:xfrm>
              <a:off x="0" y="5349875"/>
              <a:ext cx="1519652" cy="1508125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68D2D7-B1E1-4762-BD61-BF0DB13FEEFD}"/>
              </a:ext>
            </a:extLst>
          </p:cNvPr>
          <p:cNvSpPr/>
          <p:nvPr/>
        </p:nvSpPr>
        <p:spPr>
          <a:xfrm>
            <a:off x="3679638" y="0"/>
            <a:ext cx="4832724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85EF4A3-3C44-4750-BE60-2BFF97EDD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8394" y="2440609"/>
            <a:ext cx="4455213" cy="720879"/>
          </a:xfrm>
        </p:spPr>
        <p:txBody>
          <a:bodyPr anchor="ctr">
            <a:normAutofit/>
          </a:bodyPr>
          <a:lstStyle/>
          <a:p>
            <a:r>
              <a:rPr lang="en-US" altLang="ko-KR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2D </a:t>
            </a:r>
            <a:r>
              <a:rPr lang="ko-KR" alt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게임 프로그래밍</a:t>
            </a:r>
            <a:endParaRPr lang="ko-KR" altLang="en-US" sz="3200" b="1" dirty="0">
              <a:solidFill>
                <a:schemeClr val="accent3">
                  <a:lumMod val="20000"/>
                  <a:lumOff val="8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BAA0F9-0967-45F8-B8B3-00ECC7302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8393" y="4028746"/>
            <a:ext cx="4455214" cy="455057"/>
          </a:xfrm>
        </p:spPr>
        <p:txBody>
          <a:bodyPr anchor="ctr">
            <a:normAutofit/>
          </a:bodyPr>
          <a:lstStyle/>
          <a:p>
            <a:r>
              <a:rPr lang="ko-KR" alt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게임공학과 </a:t>
            </a:r>
            <a:r>
              <a:rPr lang="en-US" altLang="ko-KR" sz="20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2016182032 </a:t>
            </a:r>
            <a:r>
              <a:rPr lang="ko-KR" altLang="en-US" sz="20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이혜리</a:t>
            </a:r>
            <a:endParaRPr lang="ko-KR" altLang="en-US" sz="2000" dirty="0">
              <a:solidFill>
                <a:schemeClr val="accent3">
                  <a:lumMod val="20000"/>
                  <a:lumOff val="8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D8A48DD-B806-4427-A7BD-BB6BB630971B}"/>
              </a:ext>
            </a:extLst>
          </p:cNvPr>
          <p:cNvSpPr txBox="1">
            <a:spLocks/>
          </p:cNvSpPr>
          <p:nvPr/>
        </p:nvSpPr>
        <p:spPr>
          <a:xfrm>
            <a:off x="3868394" y="3162549"/>
            <a:ext cx="4455213" cy="612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ko-KR" alt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발표</a:t>
            </a:r>
          </a:p>
        </p:txBody>
      </p:sp>
    </p:spTree>
    <p:extLst>
      <p:ext uri="{BB962C8B-B14F-4D97-AF65-F5344CB8AC3E}">
        <p14:creationId xmlns:p14="http://schemas.microsoft.com/office/powerpoint/2010/main" val="402466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자체 평가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D7087F71-C95C-45A1-9C38-43D2000531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4157674"/>
              </p:ext>
            </p:extLst>
          </p:nvPr>
        </p:nvGraphicFramePr>
        <p:xfrm>
          <a:off x="838198" y="1690686"/>
          <a:ext cx="11217678" cy="46149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08839">
                  <a:extLst>
                    <a:ext uri="{9D8B030D-6E8A-4147-A177-3AD203B41FA5}">
                      <a16:colId xmlns:a16="http://schemas.microsoft.com/office/drawing/2014/main" val="4209149323"/>
                    </a:ext>
                  </a:extLst>
                </a:gridCol>
                <a:gridCol w="5608839">
                  <a:extLst>
                    <a:ext uri="{9D8B030D-6E8A-4147-A177-3AD203B41FA5}">
                      <a16:colId xmlns:a16="http://schemas.microsoft.com/office/drawing/2014/main" val="2413196611"/>
                    </a:ext>
                  </a:extLst>
                </a:gridCol>
              </a:tblGrid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평가 항목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평가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0" indent="0" algn="ctr" latinLnBrk="1">
                        <a:buNone/>
                      </a:pP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(A: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매우 잘함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B: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잘함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C: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보통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D: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못함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E: </a:t>
                      </a: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매우 못함</a:t>
                      </a:r>
                      <a:r>
                        <a:rPr lang="en-US" altLang="ko-KR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5458784"/>
                  </a:ext>
                </a:extLst>
              </a:tr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게임 컨셉이 잘 표현되었는가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?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A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89939"/>
                  </a:ext>
                </a:extLst>
              </a:tr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게임 핵심 메카닉의 제시가 잘 되었는가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?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B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287537"/>
                  </a:ext>
                </a:extLst>
              </a:tr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게임 실행 흐름이 잘 표현되었는가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?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A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269118"/>
                  </a:ext>
                </a:extLst>
              </a:tr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개발 범위가 구체적이며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측정 가능한가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?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B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667460"/>
                  </a:ext>
                </a:extLst>
              </a:tr>
              <a:tr h="76915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개발 계획이 구체적이며 실행 가능한가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?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B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25206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1709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B429D2-17C8-4521-8594-3785C42FA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3533"/>
            <a:ext cx="10515600" cy="3669252"/>
          </a:xfrm>
        </p:spPr>
        <p:txBody>
          <a:bodyPr anchor="t">
            <a:noAutofit/>
          </a:bodyPr>
          <a:lstStyle/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 컨셉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개발 범위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예상 게임 실행 흐름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개발 일정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자체 평가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457200" lvl="1" indent="0">
              <a:buNone/>
            </a:pP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CF3C07-B718-49F3-864E-14E655A2DC78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B3D2C04-3E6A-4286-984D-E475FA1D9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a발레리나" panose="02020600000000000000" pitchFamily="18" charset="-127"/>
                <a:ea typeface="a발레리나" panose="02020600000000000000" pitchFamily="18" charset="-127"/>
                <a:cs typeface="함초롬돋움" panose="02030504000101010101" pitchFamily="18" charset="-127"/>
              </a:rPr>
              <a:t>INDEX</a:t>
            </a:r>
            <a:endParaRPr lang="ko-KR" altLang="en-US" sz="5400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a발레리나" panose="02020600000000000000" pitchFamily="18" charset="-127"/>
              <a:ea typeface="a발레리나" panose="02020600000000000000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5ED4535-8D68-4DD0-A242-AC70629A67EC}"/>
              </a:ext>
            </a:extLst>
          </p:cNvPr>
          <p:cNvGrpSpPr/>
          <p:nvPr/>
        </p:nvGrpSpPr>
        <p:grpSpPr>
          <a:xfrm>
            <a:off x="7399972" y="1690688"/>
            <a:ext cx="3953828" cy="5167312"/>
            <a:chOff x="7399972" y="1690688"/>
            <a:chExt cx="3953828" cy="516731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F95FEE9-9DDF-4025-AB6A-0FE4E5C236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44" l="10000" r="94722">
                          <a14:foregroundMark x1="87593" y1="57760" x2="87593" y2="57344"/>
                          <a14:foregroundMark x1="78426" y1="56563" x2="78426" y2="56563"/>
                          <a14:foregroundMark x1="78426" y1="56563" x2="78426" y2="56563"/>
                          <a14:foregroundMark x1="48483" y1="92554" x2="47130" y2="94427"/>
                          <a14:foregroundMark x1="51944" y1="87760" x2="48677" y2="92284"/>
                          <a14:foregroundMark x1="47130" y1="94427" x2="63519" y2="94115"/>
                          <a14:foregroundMark x1="63519" y1="94115" x2="69537" y2="86250"/>
                          <a14:foregroundMark x1="69537" y1="86250" x2="67130" y2="84167"/>
                          <a14:foregroundMark x1="46952" y1="92748" x2="42222" y2="94844"/>
                          <a14:foregroundMark x1="66667" y1="84010" x2="48573" y2="92029"/>
                          <a14:foregroundMark x1="42222" y1="94844" x2="54259" y2="97083"/>
                          <a14:foregroundMark x1="39444" y1="94375" x2="46852" y2="97344"/>
                          <a14:foregroundMark x1="94722" y1="54635" x2="94074" y2="58385"/>
                          <a14:backgroundMark x1="39259" y1="27969" x2="52593" y2="28750"/>
                          <a14:backgroundMark x1="52593" y1="28750" x2="49722" y2="36302"/>
                          <a14:backgroundMark x1="49722" y1="36302" x2="28704" y2="30677"/>
                          <a14:backgroundMark x1="51019" y1="24844" x2="52407" y2="32865"/>
                          <a14:backgroundMark x1="52407" y1="32865" x2="52407" y2="32865"/>
                          <a14:backgroundMark x1="39907" y1="47500" x2="44352" y2="53594"/>
                          <a14:backgroundMark x1="24259" y1="71823" x2="19907" y2="72500"/>
                          <a14:backgroundMark x1="37870" y1="79479" x2="41574" y2="87083"/>
                          <a14:backgroundMark x1="41574" y1="87083" x2="29722" y2="91094"/>
                          <a14:backgroundMark x1="29722" y1="91094" x2="33241" y2="83646"/>
                          <a14:backgroundMark x1="33241" y1="83646" x2="39074" y2="80625"/>
                          <a14:backgroundMark x1="64815" y1="99792" x2="61389" y2="99792"/>
                          <a14:backgroundMark x1="45833" y1="90260" x2="46852" y2="92760"/>
                          <a14:backgroundMark x1="53981" y1="56667" x2="53333" y2="57344"/>
                          <a14:backgroundMark x1="48241" y1="56667" x2="53519" y2="56302"/>
                          <a14:backgroundMark x1="48889" y1="56667" x2="51759" y2="56094"/>
                          <a14:backgroundMark x1="48241" y1="56771" x2="52778" y2="57135"/>
                          <a14:backgroundMark x1="50463" y1="57344" x2="51111" y2="57240"/>
                          <a14:backgroundMark x1="94074" y1="49375" x2="95926" y2="52135"/>
                        </a14:backgroundRemoval>
                      </a14:imgEffect>
                    </a14:imgLayer>
                  </a14:imgProps>
                </a:ext>
              </a:extLst>
            </a:blip>
            <a:srcRect l="23842" t="44013"/>
            <a:stretch/>
          </p:blipFill>
          <p:spPr>
            <a:xfrm>
              <a:off x="7399973" y="1690688"/>
              <a:ext cx="3953827" cy="5167312"/>
            </a:xfrm>
            <a:prstGeom prst="rect">
              <a:avLst/>
            </a:prstGeom>
            <a:effectLst>
              <a:glow>
                <a:schemeClr val="bg1">
                  <a:alpha val="40000"/>
                </a:schemeClr>
              </a:glow>
              <a:softEdge rad="76200"/>
            </a:effectLst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C424DA7-1760-4CC3-8D44-226E17C7BB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44" l="10000" r="94722">
                          <a14:foregroundMark x1="87593" y1="57760" x2="87593" y2="57344"/>
                          <a14:foregroundMark x1="78426" y1="56563" x2="78426" y2="56563"/>
                          <a14:foregroundMark x1="78426" y1="56563" x2="78426" y2="56563"/>
                          <a14:foregroundMark x1="48483" y1="92554" x2="47130" y2="94427"/>
                          <a14:foregroundMark x1="51944" y1="87760" x2="48677" y2="92284"/>
                          <a14:foregroundMark x1="47130" y1="94427" x2="63519" y2="94115"/>
                          <a14:foregroundMark x1="63519" y1="94115" x2="69537" y2="86250"/>
                          <a14:foregroundMark x1="69537" y1="86250" x2="67130" y2="84167"/>
                          <a14:foregroundMark x1="46952" y1="92748" x2="42222" y2="94844"/>
                          <a14:foregroundMark x1="66667" y1="84010" x2="48573" y2="92029"/>
                          <a14:foregroundMark x1="42222" y1="94844" x2="54259" y2="97083"/>
                          <a14:foregroundMark x1="39444" y1="94375" x2="46852" y2="97344"/>
                          <a14:foregroundMark x1="94722" y1="54635" x2="94074" y2="58385"/>
                          <a14:backgroundMark x1="39259" y1="27969" x2="52593" y2="28750"/>
                          <a14:backgroundMark x1="52593" y1="28750" x2="49722" y2="36302"/>
                          <a14:backgroundMark x1="49722" y1="36302" x2="28704" y2="30677"/>
                          <a14:backgroundMark x1="51019" y1="24844" x2="52407" y2="32865"/>
                          <a14:backgroundMark x1="52407" y1="32865" x2="52407" y2="32865"/>
                          <a14:backgroundMark x1="39907" y1="47500" x2="44352" y2="53594"/>
                          <a14:backgroundMark x1="24259" y1="71823" x2="19907" y2="72500"/>
                          <a14:backgroundMark x1="37870" y1="79479" x2="41574" y2="87083"/>
                          <a14:backgroundMark x1="41574" y1="87083" x2="29722" y2="91094"/>
                          <a14:backgroundMark x1="29722" y1="91094" x2="33241" y2="83646"/>
                          <a14:backgroundMark x1="33241" y1="83646" x2="39074" y2="80625"/>
                          <a14:backgroundMark x1="64815" y1="99792" x2="61389" y2="99792"/>
                          <a14:backgroundMark x1="45833" y1="90260" x2="46852" y2="92760"/>
                          <a14:backgroundMark x1="53981" y1="56667" x2="53333" y2="57344"/>
                          <a14:backgroundMark x1="48241" y1="56667" x2="53519" y2="56302"/>
                          <a14:backgroundMark x1="48889" y1="56667" x2="51759" y2="56094"/>
                          <a14:backgroundMark x1="48241" y1="56771" x2="52778" y2="57135"/>
                          <a14:backgroundMark x1="50463" y1="57344" x2="51111" y2="57240"/>
                          <a14:backgroundMark x1="94074" y1="49375" x2="95926" y2="52135"/>
                        </a14:backgroundRemoval>
                      </a14:imgEffect>
                    </a14:imgLayer>
                  </a14:imgProps>
                </a:ext>
              </a:extLst>
            </a:blip>
            <a:srcRect l="23842" t="74653" b="1"/>
            <a:stretch/>
          </p:blipFill>
          <p:spPr>
            <a:xfrm>
              <a:off x="7399972" y="4518660"/>
              <a:ext cx="3953827" cy="2339340"/>
            </a:xfrm>
            <a:prstGeom prst="rect">
              <a:avLst/>
            </a:prstGeom>
            <a:effectLst>
              <a:softEdge rad="0"/>
            </a:effectLst>
          </p:spPr>
        </p:pic>
      </p:grpSp>
    </p:spTree>
    <p:extLst>
      <p:ext uri="{BB962C8B-B14F-4D97-AF65-F5344CB8AC3E}">
        <p14:creationId xmlns:p14="http://schemas.microsoft.com/office/powerpoint/2010/main" val="418258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76C31EF-A5C1-4362-A85F-32418CE15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19"/>
          <a:stretch/>
        </p:blipFill>
        <p:spPr>
          <a:xfrm>
            <a:off x="7474998" y="0"/>
            <a:ext cx="4717003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게임 컨셉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8EFE445-E659-4CE6-A4DA-4BF96C78169F}"/>
              </a:ext>
            </a:extLst>
          </p:cNvPr>
          <p:cNvSpPr txBox="1">
            <a:spLocks/>
          </p:cNvSpPr>
          <p:nvPr/>
        </p:nvSpPr>
        <p:spPr>
          <a:xfrm>
            <a:off x="838200" y="2803124"/>
            <a:ext cx="6517689" cy="21040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적을 때려눕혀라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용의 공격과 장애물을 피해라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그리고</a:t>
            </a:r>
            <a:r>
              <a:rPr lang="ko-KR" altLang="en-US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탑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을 </a:t>
            </a:r>
            <a:r>
              <a:rPr lang="ko-KR" altLang="en-US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탈출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하라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908C54E-BEDB-4CA8-997C-2249C10EA0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287" b="61917" l="10000" r="90000">
                        <a14:foregroundMark x1="25370" y1="46510" x2="30833" y2="46927"/>
                        <a14:foregroundMark x1="28056" y1="47240" x2="28056" y2="50729"/>
                        <a14:foregroundMark x1="34603" y1="53476" x2="34630" y2="54323"/>
                        <a14:foregroundMark x1="34444" y1="48385" x2="34471" y2="49254"/>
                        <a14:foregroundMark x1="37634" y1="51007" x2="39537" y2="48906"/>
                        <a14:foregroundMark x1="34630" y1="54323" x2="35387" y2="53487"/>
                        <a14:foregroundMark x1="39537" y1="48906" x2="32778" y2="48698"/>
                        <a14:foregroundMark x1="45460" y1="53631" x2="46111" y2="54583"/>
                        <a14:foregroundMark x1="41944" y1="48490" x2="44534" y2="52277"/>
                        <a14:foregroundMark x1="52277" y1="51229" x2="54537" y2="50000"/>
                        <a14:foregroundMark x1="47322" y1="53924" x2="49614" y2="52678"/>
                        <a14:foregroundMark x1="46111" y1="54583" x2="46981" y2="54110"/>
                        <a14:foregroundMark x1="54537" y1="50000" x2="54352" y2="48281"/>
                        <a14:foregroundMark x1="63518" y1="44844" x2="66828" y2="44801"/>
                        <a14:foregroundMark x1="60487" y1="44882" x2="61967" y2="44863"/>
                        <a14:foregroundMark x1="53913" y1="44967" x2="56550" y2="44933"/>
                        <a14:foregroundMark x1="42957" y1="45108" x2="45478" y2="45076"/>
                        <a14:foregroundMark x1="35851" y1="45199" x2="38865" y2="45161"/>
                        <a14:foregroundMark x1="55006" y1="44606" x2="49469" y2="44523"/>
                        <a14:foregroundMark x1="61789" y1="44707" x2="60487" y2="44688"/>
                        <a14:backgroundMark x1="35741" y1="44219" x2="35741" y2="44792"/>
                        <a14:backgroundMark x1="35741" y1="44375" x2="35741" y2="45104"/>
                        <a14:backgroundMark x1="45278" y1="52083" x2="45926" y2="51771"/>
                        <a14:backgroundMark x1="47500" y1="43750" x2="47500" y2="45000"/>
                        <a14:backgroundMark x1="46019" y1="45052" x2="48056" y2="45052"/>
                        <a14:backgroundMark x1="42593" y1="44375" x2="43704" y2="44583"/>
                        <a14:backgroundMark x1="43704" y1="44583" x2="43704" y2="44688"/>
                        <a14:backgroundMark x1="42315" y1="44063" x2="42407" y2="44688"/>
                        <a14:backgroundMark x1="40833" y1="44271" x2="40833" y2="45521"/>
                        <a14:backgroundMark x1="32685" y1="44271" x2="34074" y2="44271"/>
                        <a14:backgroundMark x1="34167" y1="44271" x2="34167" y2="44479"/>
                        <a14:backgroundMark x1="35463" y1="45156" x2="35741" y2="45260"/>
                        <a14:backgroundMark x1="35833" y1="45104" x2="36019" y2="45156"/>
                        <a14:backgroundMark x1="35741" y1="49271" x2="35556" y2="53490"/>
                        <a14:backgroundMark x1="35556" y1="53333" x2="35278" y2="53490"/>
                        <a14:backgroundMark x1="44630" y1="52240" x2="45926" y2="53125"/>
                        <a14:backgroundMark x1="50370" y1="51354" x2="51389" y2="51198"/>
                        <a14:backgroundMark x1="51574" y1="51771" x2="50463" y2="52917"/>
                        <a14:backgroundMark x1="51481" y1="51354" x2="51852" y2="52083"/>
                        <a14:backgroundMark x1="45833" y1="53385" x2="45556" y2="53594"/>
                        <a14:backgroundMark x1="45093" y1="53125" x2="45370" y2="53646"/>
                        <a14:backgroundMark x1="44444" y1="51927" x2="44444" y2="52396"/>
                        <a14:backgroundMark x1="45648" y1="53594" x2="45648" y2="53854"/>
                        <a14:backgroundMark x1="67963" y1="44896" x2="67130" y2="44844"/>
                        <a14:backgroundMark x1="67870" y1="44740" x2="66759" y2="44740"/>
                        <a14:backgroundMark x1="63519" y1="44844" x2="61944" y2="44844"/>
                        <a14:backgroundMark x1="67130" y1="44896" x2="66574" y2="44948"/>
                        <a14:backgroundMark x1="63241" y1="44531" x2="63241" y2="44740"/>
                        <a14:backgroundMark x1="65000" y1="44115" x2="64907" y2="44583"/>
                        <a14:backgroundMark x1="60370" y1="44063" x2="60370" y2="44688"/>
                        <a14:backgroundMark x1="58519" y1="44010" x2="58519" y2="44948"/>
                        <a14:backgroundMark x1="56852" y1="44063" x2="57130" y2="45104"/>
                        <a14:backgroundMark x1="53981" y1="43958" x2="53981" y2="44271"/>
                        <a14:backgroundMark x1="51944" y1="43750" x2="51944" y2="45052"/>
                        <a14:backgroundMark x1="50278" y1="44323" x2="50278" y2="45104"/>
                        <a14:backgroundMark x1="46204" y1="45260" x2="45556" y2="45156"/>
                        <a14:backgroundMark x1="37685" y1="44948" x2="37593" y2="45104"/>
                        <a14:backgroundMark x1="43704" y1="44740" x2="43704" y2="44948"/>
                        <a14:backgroundMark x1="43981" y1="44896" x2="43981" y2="45052"/>
                        <a14:backgroundMark x1="43796" y1="44948" x2="43796" y2="45052"/>
                      </a14:backgroundRemoval>
                    </a14:imgEffect>
                  </a14:imgLayer>
                </a14:imgProps>
              </a:ext>
            </a:extLst>
          </a:blip>
          <a:srcRect t="35333" b="35129"/>
          <a:stretch/>
        </p:blipFill>
        <p:spPr>
          <a:xfrm>
            <a:off x="7474999" y="1187704"/>
            <a:ext cx="4717002" cy="2490186"/>
          </a:xfrm>
          <a:prstGeom prst="rect">
            <a:avLst/>
          </a:prstGeom>
          <a:effectLst>
            <a:glow rad="25400">
              <a:srgbClr val="7BB8B6">
                <a:alpha val="73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86980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개발 범위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3ABB29E2-4E4C-4BFD-BCFD-3417C30BF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817272"/>
              </p:ext>
            </p:extLst>
          </p:nvPr>
        </p:nvGraphicFramePr>
        <p:xfrm>
          <a:off x="838198" y="1690686"/>
          <a:ext cx="11217678" cy="50385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99840">
                  <a:extLst>
                    <a:ext uri="{9D8B030D-6E8A-4147-A177-3AD203B41FA5}">
                      <a16:colId xmlns:a16="http://schemas.microsoft.com/office/drawing/2014/main" val="4209149323"/>
                    </a:ext>
                  </a:extLst>
                </a:gridCol>
                <a:gridCol w="4758919">
                  <a:extLst>
                    <a:ext uri="{9D8B030D-6E8A-4147-A177-3AD203B41FA5}">
                      <a16:colId xmlns:a16="http://schemas.microsoft.com/office/drawing/2014/main" val="2003600734"/>
                    </a:ext>
                  </a:extLst>
                </a:gridCol>
                <a:gridCol w="4758919">
                  <a:extLst>
                    <a:ext uri="{9D8B030D-6E8A-4147-A177-3AD203B41FA5}">
                      <a16:colId xmlns:a16="http://schemas.microsoft.com/office/drawing/2014/main" val="257461349"/>
                    </a:ext>
                  </a:extLst>
                </a:gridCol>
              </a:tblGrid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내용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최소 범위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추가 범위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520569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컨트롤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좌우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낙하 총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방향 이동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58784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기술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왼쪽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오른쪽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아래쪽 공격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위쪽 공격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89939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맵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287537"/>
                  </a:ext>
                </a:extLst>
              </a:tr>
              <a:tr h="10788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 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AI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좌우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방향 따라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일정 시간 머물러 있으면 행 단위로 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가시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 시 게임 오버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좌우 이동 시 바닥이 없으면 낙하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 따라 이동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불꽃 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일정 시간 마다 불꽃 발사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269118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난이도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층이 올라갈수록 증가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 난이도 증가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맵 길이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증가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0454218"/>
                  </a:ext>
                </a:extLst>
              </a:tr>
              <a:tr h="832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게임 기능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 시 사망하고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목표 지점에 도달하면 다음 층으로 이동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 부수기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적 처치 시 점수 증가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성벽 밖에 거위가 앉아있고 가까운 벽을 치면 날아 감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반딧불이를 일정량 모으면 새로운 캐릭터 뽑기 가능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반딧불이를 모아서 아이템 구매 가능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보호막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화살 등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305800"/>
                  </a:ext>
                </a:extLst>
              </a:tr>
              <a:tr h="585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배경 음악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 부수기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사망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이펙트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각 층 마다 다른 배경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음악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 공격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장애물 부시기 이펙트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5229166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애니메이션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사망 애니메이션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거위가 날아가는 애니메이션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31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9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예상 게임 실행 흐름 </a:t>
            </a:r>
            <a:r>
              <a:rPr lang="en-US" altLang="ko-KR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(1)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2B96BFF-E43C-4A77-95D1-0C798EB5B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268" b="24919"/>
          <a:stretch/>
        </p:blipFill>
        <p:spPr>
          <a:xfrm>
            <a:off x="838199" y="1690688"/>
            <a:ext cx="3502981" cy="2603872"/>
          </a:xfrm>
          <a:prstGeom prst="rect">
            <a:avLst/>
          </a:prstGeom>
        </p:spPr>
      </p:pic>
      <p:pic>
        <p:nvPicPr>
          <p:cNvPr id="5" name="내용 개체 틀 6">
            <a:extLst>
              <a:ext uri="{FF2B5EF4-FFF2-40B4-BE49-F238E27FC236}">
                <a16:creationId xmlns:a16="http://schemas.microsoft.com/office/drawing/2014/main" id="{B6C5EEA4-85AD-41BB-9D06-09A3AC08091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387" b="32802"/>
          <a:stretch/>
        </p:blipFill>
        <p:spPr>
          <a:xfrm>
            <a:off x="4682230" y="1690687"/>
            <a:ext cx="3502984" cy="2603873"/>
          </a:xfrm>
          <a:prstGeom prst="rect">
            <a:avLst/>
          </a:prstGeom>
        </p:spPr>
      </p:pic>
      <p:sp>
        <p:nvSpPr>
          <p:cNvPr id="10" name="내용 개체 틀 2">
            <a:extLst>
              <a:ext uri="{FF2B5EF4-FFF2-40B4-BE49-F238E27FC236}">
                <a16:creationId xmlns:a16="http://schemas.microsoft.com/office/drawing/2014/main" id="{6853F951-3218-46F7-9351-2D81A4F75272}"/>
              </a:ext>
            </a:extLst>
          </p:cNvPr>
          <p:cNvSpPr txBox="1">
            <a:spLocks/>
          </p:cNvSpPr>
          <p:nvPr/>
        </p:nvSpPr>
        <p:spPr>
          <a:xfrm>
            <a:off x="838201" y="4756380"/>
            <a:ext cx="3502979" cy="17274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용이 잠들어 있다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플레이어는 </a:t>
            </a: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아래쪽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으로 움직여서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벽을 부술 수 있다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(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흙으로 된 벽만 부술 수 있다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.)</a:t>
            </a:r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BF64360-F92B-4FEB-A632-940943EAF093}"/>
              </a:ext>
            </a:extLst>
          </p:cNvPr>
          <p:cNvSpPr txBox="1">
            <a:spLocks/>
          </p:cNvSpPr>
          <p:nvPr/>
        </p:nvSpPr>
        <p:spPr>
          <a:xfrm>
            <a:off x="4682230" y="4994032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플레이어가 벽을 부수면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용이 움직이기 시작하고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, 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게임이 </a:t>
            </a: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시작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B4B6415B-B235-4652-A87D-96805B9A1ADA}"/>
              </a:ext>
            </a:extLst>
          </p:cNvPr>
          <p:cNvSpPr txBox="1">
            <a:spLocks/>
          </p:cNvSpPr>
          <p:nvPr/>
        </p:nvSpPr>
        <p:spPr>
          <a:xfrm>
            <a:off x="8526257" y="4994032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같은 자리에서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내려가지 않고 머물러 있으면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용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이 공격 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5" name="화살표: 아래쪽 14">
            <a:extLst>
              <a:ext uri="{FF2B5EF4-FFF2-40B4-BE49-F238E27FC236}">
                <a16:creationId xmlns:a16="http://schemas.microsoft.com/office/drawing/2014/main" id="{284BB8EB-8184-437C-8EC8-EA0692EE986A}"/>
              </a:ext>
            </a:extLst>
          </p:cNvPr>
          <p:cNvSpPr/>
          <p:nvPr/>
        </p:nvSpPr>
        <p:spPr>
          <a:xfrm>
            <a:off x="2465404" y="3542191"/>
            <a:ext cx="213064" cy="461639"/>
          </a:xfrm>
          <a:prstGeom prst="downArrow">
            <a:avLst/>
          </a:prstGeom>
          <a:solidFill>
            <a:srgbClr val="60A9B6"/>
          </a:solidFill>
          <a:ln>
            <a:solidFill>
              <a:srgbClr val="A9D4A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941A79F-1C45-4667-9350-42B651DBB9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215" b="50000"/>
          <a:stretch/>
        </p:blipFill>
        <p:spPr>
          <a:xfrm>
            <a:off x="8523953" y="1690686"/>
            <a:ext cx="3505283" cy="260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0547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AF43B71-0D54-4B38-A125-17C97226A4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962" b="41194"/>
          <a:stretch/>
        </p:blipFill>
        <p:spPr>
          <a:xfrm>
            <a:off x="4677715" y="1690686"/>
            <a:ext cx="3500289" cy="2603873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219B9834-671B-4AF6-A753-D03F9C59F4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170" b="30986"/>
          <a:stretch/>
        </p:blipFill>
        <p:spPr>
          <a:xfrm>
            <a:off x="8515885" y="1690686"/>
            <a:ext cx="3500289" cy="2603873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92BFC56-976D-48BA-983C-CE83A42605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8155"/>
          <a:stretch/>
        </p:blipFill>
        <p:spPr>
          <a:xfrm>
            <a:off x="839545" y="1690686"/>
            <a:ext cx="3500289" cy="260387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예상 게임 실행 흐름 </a:t>
            </a:r>
            <a:r>
              <a:rPr lang="en-US" altLang="ko-KR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(2)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D2350589-3ACC-436A-8B69-ED889B77CFD4}"/>
              </a:ext>
            </a:extLst>
          </p:cNvPr>
          <p:cNvSpPr txBox="1">
            <a:spLocks/>
          </p:cNvSpPr>
          <p:nvPr/>
        </p:nvSpPr>
        <p:spPr>
          <a:xfrm>
            <a:off x="838201" y="4994031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ko-KR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1</a:t>
            </a: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층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에선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적이 좌우로 움직인다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처치하면 점수를 획득한다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3" name="내용 개체 틀 2">
            <a:extLst>
              <a:ext uri="{FF2B5EF4-FFF2-40B4-BE49-F238E27FC236}">
                <a16:creationId xmlns:a16="http://schemas.microsoft.com/office/drawing/2014/main" id="{D14F958E-4926-4BDD-BA02-62D5F0761746}"/>
              </a:ext>
            </a:extLst>
          </p:cNvPr>
          <p:cNvSpPr txBox="1">
            <a:spLocks/>
          </p:cNvSpPr>
          <p:nvPr/>
        </p:nvSpPr>
        <p:spPr>
          <a:xfrm>
            <a:off x="4675025" y="4994028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일정 시간 안에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적을 연속으로 처치하면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콤보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가 발생한다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22" name="내용 개체 틀 2">
            <a:extLst>
              <a:ext uri="{FF2B5EF4-FFF2-40B4-BE49-F238E27FC236}">
                <a16:creationId xmlns:a16="http://schemas.microsoft.com/office/drawing/2014/main" id="{03005F79-DCB1-4DA5-A9B5-9AE203BEABB4}"/>
              </a:ext>
            </a:extLst>
          </p:cNvPr>
          <p:cNvSpPr txBox="1">
            <a:spLocks/>
          </p:cNvSpPr>
          <p:nvPr/>
        </p:nvSpPr>
        <p:spPr>
          <a:xfrm>
            <a:off x="8508205" y="4994028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23" name="내용 개체 틀 2">
            <a:extLst>
              <a:ext uri="{FF2B5EF4-FFF2-40B4-BE49-F238E27FC236}">
                <a16:creationId xmlns:a16="http://schemas.microsoft.com/office/drawing/2014/main" id="{D024B0E8-1749-4020-B872-35B1573B1163}"/>
              </a:ext>
            </a:extLst>
          </p:cNvPr>
          <p:cNvSpPr txBox="1">
            <a:spLocks/>
          </p:cNvSpPr>
          <p:nvPr/>
        </p:nvSpPr>
        <p:spPr>
          <a:xfrm>
            <a:off x="8508204" y="4769696"/>
            <a:ext cx="3502979" cy="170084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목표 지점에 도달하면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다음 층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으로 이동한다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24" name="화살표: 아래쪽 23">
            <a:extLst>
              <a:ext uri="{FF2B5EF4-FFF2-40B4-BE49-F238E27FC236}">
                <a16:creationId xmlns:a16="http://schemas.microsoft.com/office/drawing/2014/main" id="{969F35D8-9411-4679-97DC-7C27EE3F6F2B}"/>
              </a:ext>
            </a:extLst>
          </p:cNvPr>
          <p:cNvSpPr/>
          <p:nvPr/>
        </p:nvSpPr>
        <p:spPr>
          <a:xfrm rot="5400000">
            <a:off x="1597306" y="2734321"/>
            <a:ext cx="213064" cy="461639"/>
          </a:xfrm>
          <a:prstGeom prst="downArrow">
            <a:avLst/>
          </a:prstGeom>
          <a:solidFill>
            <a:srgbClr val="60A9B6"/>
          </a:solidFill>
          <a:ln>
            <a:solidFill>
              <a:srgbClr val="A9D4A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화살표: 아래쪽 24">
            <a:extLst>
              <a:ext uri="{FF2B5EF4-FFF2-40B4-BE49-F238E27FC236}">
                <a16:creationId xmlns:a16="http://schemas.microsoft.com/office/drawing/2014/main" id="{0C22B2FE-9D01-4438-8AB6-602EDF5E1AEE}"/>
              </a:ext>
            </a:extLst>
          </p:cNvPr>
          <p:cNvSpPr/>
          <p:nvPr/>
        </p:nvSpPr>
        <p:spPr>
          <a:xfrm rot="16200000">
            <a:off x="2627790" y="2734318"/>
            <a:ext cx="213064" cy="461639"/>
          </a:xfrm>
          <a:prstGeom prst="downArrow">
            <a:avLst/>
          </a:prstGeom>
          <a:solidFill>
            <a:srgbClr val="60A9B6"/>
          </a:solidFill>
          <a:ln>
            <a:solidFill>
              <a:srgbClr val="A9D4A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5926C8FB-80ED-4FF0-90FB-8925D90222FA}"/>
              </a:ext>
            </a:extLst>
          </p:cNvPr>
          <p:cNvSpPr/>
          <p:nvPr/>
        </p:nvSpPr>
        <p:spPr>
          <a:xfrm>
            <a:off x="1935331" y="2681055"/>
            <a:ext cx="568171" cy="568171"/>
          </a:xfrm>
          <a:prstGeom prst="ellipse">
            <a:avLst/>
          </a:prstGeom>
          <a:noFill/>
          <a:ln w="38100" cap="flat" cmpd="sng" algn="ctr">
            <a:solidFill>
              <a:srgbClr val="60A9B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6" name="화살표: 아래쪽 25">
            <a:extLst>
              <a:ext uri="{FF2B5EF4-FFF2-40B4-BE49-F238E27FC236}">
                <a16:creationId xmlns:a16="http://schemas.microsoft.com/office/drawing/2014/main" id="{8E69B64F-BD9C-4F96-A2C6-3EFB62C0A2BF}"/>
              </a:ext>
            </a:extLst>
          </p:cNvPr>
          <p:cNvSpPr/>
          <p:nvPr/>
        </p:nvSpPr>
        <p:spPr>
          <a:xfrm>
            <a:off x="10153161" y="3198180"/>
            <a:ext cx="213064" cy="461639"/>
          </a:xfrm>
          <a:prstGeom prst="downArrow">
            <a:avLst/>
          </a:prstGeom>
          <a:solidFill>
            <a:srgbClr val="60A9B6"/>
          </a:solidFill>
          <a:ln>
            <a:solidFill>
              <a:srgbClr val="A9D4AB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858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>
            <a:extLst>
              <a:ext uri="{FF2B5EF4-FFF2-40B4-BE49-F238E27FC236}">
                <a16:creationId xmlns:a16="http://schemas.microsoft.com/office/drawing/2014/main" id="{89F05C5E-F9C3-4414-B563-EDDE68FCF9C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730" b="12485"/>
          <a:stretch/>
        </p:blipFill>
        <p:spPr>
          <a:xfrm>
            <a:off x="835897" y="1690686"/>
            <a:ext cx="3505283" cy="2603874"/>
          </a:xfrm>
          <a:prstGeom prst="rect">
            <a:avLst/>
          </a:prstGeom>
        </p:spPr>
      </p:pic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891EC68E-52FD-4C4B-83E7-4FC62F4A3E7F}"/>
              </a:ext>
            </a:extLst>
          </p:cNvPr>
          <p:cNvSpPr txBox="1">
            <a:spLocks/>
          </p:cNvSpPr>
          <p:nvPr/>
        </p:nvSpPr>
        <p:spPr>
          <a:xfrm>
            <a:off x="838201" y="4780516"/>
            <a:ext cx="3502979" cy="167921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ko-KR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2</a:t>
            </a: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층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에선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캐릭터가 같은 줄에 오면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적이 캐릭터를 따라 움직인다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처치하면 점수를 획득한다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63C1CBD0-9212-4D37-A148-4ABB3ADB6066}"/>
              </a:ext>
            </a:extLst>
          </p:cNvPr>
          <p:cNvSpPr/>
          <p:nvPr/>
        </p:nvSpPr>
        <p:spPr>
          <a:xfrm>
            <a:off x="1968274" y="3534790"/>
            <a:ext cx="568171" cy="568171"/>
          </a:xfrm>
          <a:prstGeom prst="ellipse">
            <a:avLst/>
          </a:prstGeom>
          <a:noFill/>
          <a:ln w="38100" cap="flat" cmpd="sng" algn="ctr">
            <a:solidFill>
              <a:srgbClr val="60A9B6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3D588FB8-5E8B-485C-9F2D-F9C8715D985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231" b="50000"/>
          <a:stretch/>
        </p:blipFill>
        <p:spPr>
          <a:xfrm>
            <a:off x="8526264" y="1690687"/>
            <a:ext cx="3506815" cy="2603873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예상 게임 실행 흐름 </a:t>
            </a:r>
            <a:r>
              <a:rPr lang="en-US" altLang="ko-KR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(3)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5" name="내용 개체 틀 6">
            <a:extLst>
              <a:ext uri="{FF2B5EF4-FFF2-40B4-BE49-F238E27FC236}">
                <a16:creationId xmlns:a16="http://schemas.microsoft.com/office/drawing/2014/main" id="{B6C5EEA4-85AD-41BB-9D06-09A3AC08091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637" b="36552"/>
          <a:stretch/>
        </p:blipFill>
        <p:spPr>
          <a:xfrm>
            <a:off x="4682230" y="1690687"/>
            <a:ext cx="3502984" cy="2603873"/>
          </a:xfrm>
          <a:prstGeom prst="rect">
            <a:avLst/>
          </a:prstGeom>
        </p:spPr>
      </p:pic>
      <p:sp>
        <p:nvSpPr>
          <p:cNvPr id="11" name="내용 개체 틀 2">
            <a:extLst>
              <a:ext uri="{FF2B5EF4-FFF2-40B4-BE49-F238E27FC236}">
                <a16:creationId xmlns:a16="http://schemas.microsoft.com/office/drawing/2014/main" id="{EBF64360-F92B-4FEB-A632-940943EAF093}"/>
              </a:ext>
            </a:extLst>
          </p:cNvPr>
          <p:cNvSpPr txBox="1">
            <a:spLocks/>
          </p:cNvSpPr>
          <p:nvPr/>
        </p:nvSpPr>
        <p:spPr>
          <a:xfrm>
            <a:off x="4682230" y="4994031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맵 중간마다 </a:t>
            </a: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가시</a:t>
            </a: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가 있다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위에서 부딪히면 게임 오버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,</a:t>
            </a: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옆에서 공격하면 없앨 수 있다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.</a:t>
            </a:r>
          </a:p>
        </p:txBody>
      </p:sp>
      <p:sp>
        <p:nvSpPr>
          <p:cNvPr id="12" name="내용 개체 틀 2">
            <a:extLst>
              <a:ext uri="{FF2B5EF4-FFF2-40B4-BE49-F238E27FC236}">
                <a16:creationId xmlns:a16="http://schemas.microsoft.com/office/drawing/2014/main" id="{B4B6415B-B235-4652-A87D-96805B9A1ADA}"/>
              </a:ext>
            </a:extLst>
          </p:cNvPr>
          <p:cNvSpPr txBox="1">
            <a:spLocks/>
          </p:cNvSpPr>
          <p:nvPr/>
        </p:nvSpPr>
        <p:spPr>
          <a:xfrm>
            <a:off x="8526259" y="4994031"/>
            <a:ext cx="3502979" cy="125218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적이나 장애물과 충돌하면</a:t>
            </a:r>
            <a:endParaRPr lang="en-US" altLang="ko-KR" sz="1800" b="1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800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 오버</a:t>
            </a:r>
            <a:r>
              <a:rPr lang="en-US" altLang="ko-KR" sz="1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3F25D7-6894-419D-87EC-B834CC73EEB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5376" b="22839"/>
          <a:stretch/>
        </p:blipFill>
        <p:spPr>
          <a:xfrm>
            <a:off x="4681078" y="1690686"/>
            <a:ext cx="3505283" cy="2603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2417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개발 일정</a:t>
            </a:r>
            <a:endParaRPr lang="ko-KR" altLang="en-US" sz="3200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73BE205-35AC-4A27-8C54-4AF0D5D4FE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131473"/>
              </p:ext>
            </p:extLst>
          </p:nvPr>
        </p:nvGraphicFramePr>
        <p:xfrm>
          <a:off x="838198" y="1690686"/>
          <a:ext cx="11217679" cy="503615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768660">
                  <a:extLst>
                    <a:ext uri="{9D8B030D-6E8A-4147-A177-3AD203B41FA5}">
                      <a16:colId xmlns:a16="http://schemas.microsoft.com/office/drawing/2014/main" val="4209149323"/>
                    </a:ext>
                  </a:extLst>
                </a:gridCol>
                <a:gridCol w="1580225">
                  <a:extLst>
                    <a:ext uri="{9D8B030D-6E8A-4147-A177-3AD203B41FA5}">
                      <a16:colId xmlns:a16="http://schemas.microsoft.com/office/drawing/2014/main" val="3184380791"/>
                    </a:ext>
                  </a:extLst>
                </a:gridCol>
                <a:gridCol w="8868794">
                  <a:extLst>
                    <a:ext uri="{9D8B030D-6E8A-4147-A177-3AD203B41FA5}">
                      <a16:colId xmlns:a16="http://schemas.microsoft.com/office/drawing/2014/main" val="2413196611"/>
                    </a:ext>
                  </a:extLst>
                </a:gridCol>
              </a:tblGrid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리소스 수집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기본적인 이미지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스프라이트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이미지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 수집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추가 리소스는 필요할 때마다 수집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충돌체크 하기 위한 벽 구현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(5X5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크기의 맵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58784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오브젝트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벽과의 충돌체크 처리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89939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 오브젝트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캐릭터와의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 충돌 시 캐릭터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287537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4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보안 및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1~3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 구현하지 못한 부분 보안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269118"/>
                  </a:ext>
                </a:extLst>
              </a:tr>
              <a:tr h="725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5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이동 하는 구간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및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다음 층으로 이동하는 구간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667460"/>
                  </a:ext>
                </a:extLst>
              </a:tr>
              <a:tr h="725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6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오브젝트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캐릭터와의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 충돌 시 캐릭터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252063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7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장애물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및 사운드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장애물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및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위에서 부딪히면 게임 오버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옆에서 공격하면 삭제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2291250"/>
                  </a:ext>
                </a:extLst>
              </a:tr>
              <a:tr h="59659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8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buFontTx/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마무리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최종 점검 및 릴리즈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886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971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37430C-86E0-4DDD-9E20-9AD49FC3A722}"/>
              </a:ext>
            </a:extLst>
          </p:cNvPr>
          <p:cNvGrpSpPr/>
          <p:nvPr/>
        </p:nvGrpSpPr>
        <p:grpSpPr>
          <a:xfrm>
            <a:off x="-1087" y="0"/>
            <a:ext cx="12194174" cy="6858000"/>
            <a:chOff x="0" y="0"/>
            <a:chExt cx="12194174" cy="6858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C4B4218-DF14-44CE-A470-CA6AC2C21462}"/>
                </a:ext>
              </a:extLst>
            </p:cNvPr>
            <p:cNvSpPr/>
            <p:nvPr/>
          </p:nvSpPr>
          <p:spPr>
            <a:xfrm>
              <a:off x="4348" y="0"/>
              <a:ext cx="12189826" cy="6858000"/>
            </a:xfrm>
            <a:prstGeom prst="rect">
              <a:avLst/>
            </a:prstGeom>
            <a:gradFill flip="none" rotWithShape="1">
              <a:gsLst>
                <a:gs pos="22000">
                  <a:srgbClr val="9DCA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AD5AB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A1F8F41-BE53-4102-9B81-D0A53563E2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41"/>
            <a:stretch/>
          </p:blipFill>
          <p:spPr>
            <a:xfrm>
              <a:off x="8336549" y="0"/>
              <a:ext cx="3857625" cy="2136913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A5E6F75-C1C3-4ABD-9DB1-7DB4EB065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775" t="76667"/>
            <a:stretch/>
          </p:blipFill>
          <p:spPr>
            <a:xfrm>
              <a:off x="10565296" y="5257800"/>
              <a:ext cx="1628878" cy="1600200"/>
            </a:xfrm>
            <a:prstGeom prst="rect">
              <a:avLst/>
            </a:prstGeom>
            <a:gradFill>
              <a:gsLst>
                <a:gs pos="22000">
                  <a:srgbClr val="A5D2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9D5AC"/>
                </a:gs>
              </a:gsLst>
              <a:lin ang="16200000" scaled="1"/>
            </a:gradFill>
            <a:effectLst>
              <a:softEdge rad="254000"/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3418CD4-82F3-4CC5-83BD-2328DC3947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009" r="60607"/>
            <a:stretch/>
          </p:blipFill>
          <p:spPr>
            <a:xfrm>
              <a:off x="0" y="5349875"/>
              <a:ext cx="1519652" cy="1508125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68D2D7-B1E1-4762-BD61-BF0DB13FEEFD}"/>
              </a:ext>
            </a:extLst>
          </p:cNvPr>
          <p:cNvSpPr/>
          <p:nvPr/>
        </p:nvSpPr>
        <p:spPr>
          <a:xfrm>
            <a:off x="3679638" y="0"/>
            <a:ext cx="4832724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85EF4A3-3C44-4750-BE60-2BFF97EDD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8394" y="3068561"/>
            <a:ext cx="4455213" cy="720879"/>
          </a:xfrm>
        </p:spPr>
        <p:txBody>
          <a:bodyPr anchor="ctr">
            <a:normAutofit/>
          </a:bodyPr>
          <a:lstStyle/>
          <a:p>
            <a:r>
              <a:rPr lang="ko-KR" altLang="en-US" sz="32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30504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06796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998</TotalTime>
  <Words>589</Words>
  <Application>Microsoft Office PowerPoint</Application>
  <PresentationFormat>와이드스크린</PresentationFormat>
  <Paragraphs>134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a발레리나</vt:lpstr>
      <vt:lpstr>나눔고딕</vt:lpstr>
      <vt:lpstr>나눔고딕 ExtraBold</vt:lpstr>
      <vt:lpstr>나눔바른고딕</vt:lpstr>
      <vt:lpstr>맑은 고딕</vt:lpstr>
      <vt:lpstr>함초롬돋움</vt:lpstr>
      <vt:lpstr>Arial</vt:lpstr>
      <vt:lpstr>Office 테마</vt:lpstr>
      <vt:lpstr>2D 게임 프로그래밍</vt:lpstr>
      <vt:lpstr>INDEX</vt:lpstr>
      <vt:lpstr>게임 컨셉</vt:lpstr>
      <vt:lpstr>개발 범위</vt:lpstr>
      <vt:lpstr>예상 게임 실행 흐름 (1)</vt:lpstr>
      <vt:lpstr>예상 게임 실행 흐름 (2)</vt:lpstr>
      <vt:lpstr>예상 게임 실행 흐름 (3)</vt:lpstr>
      <vt:lpstr>개발 일정</vt:lpstr>
      <vt:lpstr>감사합니다</vt:lpstr>
      <vt:lpstr>자체 평가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ㅑ</dc:title>
  <dc:creator>이혜리</dc:creator>
  <cp:lastModifiedBy>이혜리</cp:lastModifiedBy>
  <cp:revision>82</cp:revision>
  <dcterms:created xsi:type="dcterms:W3CDTF">2017-10-15T02:54:03Z</dcterms:created>
  <dcterms:modified xsi:type="dcterms:W3CDTF">2017-10-16T14:58:57Z</dcterms:modified>
</cp:coreProperties>
</file>

<file path=docProps/thumbnail.jpeg>
</file>